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D9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447" autoAdjust="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D8B74A-BC1A-41E9-946F-3829FE29714E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309B0-C69F-419F-943D-CB8A4EB965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1711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309B0-C69F-419F-943D-CB8A4EB965C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9720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43A68B-8034-53AE-FFD7-AA2D117A9C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0DD2DC-4431-FD73-2330-5350129DB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5A8DA5-EF4F-1319-7658-B5D28F600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A6915B-6ABD-807F-7596-0416C2158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E295CC-9E2C-9B94-F220-9A47CA4CB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9847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C29C5C-BC8C-D5C0-BC33-F94848026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CFB155F-6E94-E201-2569-9B27A1843F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D77CE8-CBDC-7E9D-D039-01B37D000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D16895-14C8-73E8-8B59-820CF37C4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965E40C-220D-531B-F900-F0D32F053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7876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0C80CEC-079E-24C4-9C85-45C4DE717C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89A1651-286A-45B1-7DE4-44329A36F6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EBDAE6-85D7-203C-7F7B-C4CA449D0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D1A45A1-01BE-C755-72BB-4FC58C079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A7901E-D35E-C5E4-AC73-4081015C7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4785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0356B3-0B46-A05B-040E-55F284EB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550384-1B06-5622-25AE-C2A4E54C2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3A4E41-AC5B-EADB-61DE-118083067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6E1355-30A4-21DD-8D30-8D7FA6116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9E6F4C1-5B0B-FA14-B17B-82DE05AC6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7726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8BDA81-E142-D294-DEA0-F7A3A0308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707BDBA-BF9F-7B36-60E3-149319453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FE5B330-1910-8753-A694-874FBBEAD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AEF8A6C-EC91-9A20-2560-DC33E7AF5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5B6506-5B0A-D9D4-366F-4B7962709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7468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90F03-C608-5817-587D-4FA8AC277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4AE198-AA79-265A-8E4D-A7006F83C5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286F733-9BC1-4946-8F0F-C55AB39D4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2D5A863-8CAA-048B-BECF-FB48D297C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2B155E4-E71A-C902-224E-6475A16E5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6499D26-6EDA-C6EE-A5D1-6CE7F965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1219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03C70F-30E1-5074-38AF-350075638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FFDD8C1-4276-D7F0-90F3-7EDF41844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BD21413-BDB9-5610-BF3A-22861B7ACB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C81E2F1-4960-1606-D0D2-467FCBA0A8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C468973-3529-BB0D-B00E-9B89A2E454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159534D-9DF1-DCFA-2321-A792F05C5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298EA78-C32D-42AF-4D63-A928F7EB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1BD5C82-57DA-BB7E-C569-58E551CD7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0608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077035-947F-932E-4B40-75534EF8B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CCD2E2F-04BA-1002-486E-9EE28919B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32274C1-8537-49C8-B007-8D9887B79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22D0C16-3F41-9732-7A4D-818B7FE78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9230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4695BEC-E600-EC42-EEC9-256884E63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ED60989-3FAD-C331-63BA-E96BE15DE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67AF979-160B-2D0E-F8D8-5789D6395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9743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A2156F-D32E-9CCE-56E3-BF6B56E81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DB91B8-1C36-C8AF-15B2-B79BDE887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2678FE-D5ED-0731-4166-0C4AB95EFB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3EE5C7C-CBE1-3AD6-A5CB-C890752BC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A55158C-37E2-CF69-958D-CEB0490B2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21A7DDD-1049-3BE9-4BE0-518D302AB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7067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7C75B6-A099-2D9A-8DE2-60D038CA7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4D8987D-DA94-35F7-71DE-F9F2F175F5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F0957BA-C026-E8B7-E626-2E3E603F6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D2892D2-85D4-9166-EC62-0F86FEB41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BF33EB3-4560-030B-9575-243ED71D5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9A9BC06-CB70-92C4-D567-D349F320D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217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EC7C496-764C-335E-F149-DF42B95DB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0307DC1-4857-1F53-F00F-D5F746783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7B4DA3-CF1D-23F2-CB0E-C0F38093B2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15EC0-E46A-4382-9FC1-10C79DEB3AE0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033C83-4265-31D5-EB16-755E119C0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899D782-7B08-D087-21A3-F44030100F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86628-6776-405E-80F5-DD6BDF32DC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2389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82715FAA-051E-D23A-B183-CFD300B81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031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4273959C-D411-31DD-E1F6-08A9BAE03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35395"/>
            <a:ext cx="12192000" cy="3187211"/>
          </a:xfrm>
          <a:prstGeom prst="rect">
            <a:avLst/>
          </a:prstGeom>
        </p:spPr>
      </p:pic>
      <p:sp>
        <p:nvSpPr>
          <p:cNvPr id="4" name="Corda 3">
            <a:extLst>
              <a:ext uri="{FF2B5EF4-FFF2-40B4-BE49-F238E27FC236}">
                <a16:creationId xmlns:a16="http://schemas.microsoft.com/office/drawing/2014/main" id="{6D67E0FF-B715-F7F3-5ED5-3ED9331E22D6}"/>
              </a:ext>
            </a:extLst>
          </p:cNvPr>
          <p:cNvSpPr/>
          <p:nvPr/>
        </p:nvSpPr>
        <p:spPr>
          <a:xfrm>
            <a:off x="10297160" y="-1335723"/>
            <a:ext cx="3789680" cy="4033520"/>
          </a:xfrm>
          <a:prstGeom prst="chord">
            <a:avLst/>
          </a:prstGeom>
          <a:solidFill>
            <a:srgbClr val="7AD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1C53A04-4227-0D95-DCCD-B93E65463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727144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36A70D3-1C4A-568B-BE6B-336AD2D79AE8}"/>
              </a:ext>
            </a:extLst>
          </p:cNvPr>
          <p:cNvSpPr txBox="1"/>
          <p:nvPr/>
        </p:nvSpPr>
        <p:spPr>
          <a:xfrm>
            <a:off x="863600" y="2376607"/>
            <a:ext cx="9461500" cy="2281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5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Carência de informações do tempo de entrega de ativos indoor;</a:t>
            </a:r>
          </a:p>
          <a:p>
            <a:pPr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5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Ausência de análises estatísticas sobre a produtividade os colaboradores;</a:t>
            </a:r>
          </a:p>
        </p:txBody>
      </p:sp>
      <p:sp>
        <p:nvSpPr>
          <p:cNvPr id="8" name="Corda 7">
            <a:extLst>
              <a:ext uri="{FF2B5EF4-FFF2-40B4-BE49-F238E27FC236}">
                <a16:creationId xmlns:a16="http://schemas.microsoft.com/office/drawing/2014/main" id="{70B5B319-73C6-37D7-9C07-775FD0CC467E}"/>
              </a:ext>
            </a:extLst>
          </p:cNvPr>
          <p:cNvSpPr/>
          <p:nvPr/>
        </p:nvSpPr>
        <p:spPr>
          <a:xfrm rot="9778554">
            <a:off x="-1259840" y="5464055"/>
            <a:ext cx="3789680" cy="4033520"/>
          </a:xfrm>
          <a:prstGeom prst="chord">
            <a:avLst/>
          </a:prstGeom>
          <a:solidFill>
            <a:srgbClr val="7AD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571FEA1-E4C4-B9A9-B086-5FC165A3BB61}"/>
              </a:ext>
            </a:extLst>
          </p:cNvPr>
          <p:cNvGrpSpPr/>
          <p:nvPr/>
        </p:nvGrpSpPr>
        <p:grpSpPr>
          <a:xfrm>
            <a:off x="10006113" y="6318582"/>
            <a:ext cx="2118164" cy="457900"/>
            <a:chOff x="9355873" y="6115382"/>
            <a:chExt cx="2118164" cy="457900"/>
          </a:xfrm>
        </p:grpSpPr>
        <p:pic>
          <p:nvPicPr>
            <p:cNvPr id="18" name="Imagem 17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D9D8BD94-DF47-BA92-59CF-BC1DD51FD2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44" t="37071" r="45547" b="30161"/>
            <a:stretch/>
          </p:blipFill>
          <p:spPr>
            <a:xfrm>
              <a:off x="9355873" y="6195885"/>
              <a:ext cx="1044500" cy="367592"/>
            </a:xfrm>
            <a:prstGeom prst="rect">
              <a:avLst/>
            </a:prstGeom>
          </p:spPr>
        </p:pic>
        <p:pic>
          <p:nvPicPr>
            <p:cNvPr id="19" name="Imagem 18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736D154B-94EE-1355-FEFD-D1A903C7EF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42" t="31209" r="6660" b="30827"/>
            <a:stretch/>
          </p:blipFill>
          <p:spPr>
            <a:xfrm>
              <a:off x="10508733" y="6115382"/>
              <a:ext cx="965304" cy="425870"/>
            </a:xfrm>
            <a:prstGeom prst="rect">
              <a:avLst/>
            </a:prstGeom>
          </p:spPr>
        </p:pic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6680845D-BD20-FB8F-EA17-9D687088135A}"/>
                </a:ext>
              </a:extLst>
            </p:cNvPr>
            <p:cNvSpPr txBox="1"/>
            <p:nvPr/>
          </p:nvSpPr>
          <p:spPr>
            <a:xfrm>
              <a:off x="10328275" y="620395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+</a:t>
              </a: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E6AEB295-1C10-E522-2227-0070AFE4EBF3}"/>
              </a:ext>
            </a:extLst>
          </p:cNvPr>
          <p:cNvGrpSpPr/>
          <p:nvPr/>
        </p:nvGrpSpPr>
        <p:grpSpPr>
          <a:xfrm>
            <a:off x="306766" y="342900"/>
            <a:ext cx="4495800" cy="1178335"/>
            <a:chOff x="0" y="0"/>
            <a:chExt cx="4495800" cy="1178335"/>
          </a:xfrm>
        </p:grpSpPr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8D3382EE-BADF-080C-209A-EE7749A5F44F}"/>
                </a:ext>
              </a:extLst>
            </p:cNvPr>
            <p:cNvSpPr/>
            <p:nvPr/>
          </p:nvSpPr>
          <p:spPr>
            <a:xfrm>
              <a:off x="152400" y="0"/>
              <a:ext cx="4343400" cy="1178335"/>
            </a:xfrm>
            <a:prstGeom prst="rect">
              <a:avLst/>
            </a:prstGeom>
            <a:solidFill>
              <a:srgbClr val="7AD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D88C341A-9D1F-2C3C-8600-F3DCE0C667E4}"/>
                </a:ext>
              </a:extLst>
            </p:cNvPr>
            <p:cNvSpPr/>
            <p:nvPr/>
          </p:nvSpPr>
          <p:spPr>
            <a:xfrm>
              <a:off x="0" y="0"/>
              <a:ext cx="4343400" cy="965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4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PROBLEMA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800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rda 7">
            <a:extLst>
              <a:ext uri="{FF2B5EF4-FFF2-40B4-BE49-F238E27FC236}">
                <a16:creationId xmlns:a16="http://schemas.microsoft.com/office/drawing/2014/main" id="{70B5B319-73C6-37D7-9C07-775FD0CC467E}"/>
              </a:ext>
            </a:extLst>
          </p:cNvPr>
          <p:cNvSpPr/>
          <p:nvPr/>
        </p:nvSpPr>
        <p:spPr>
          <a:xfrm rot="9778554">
            <a:off x="-1259840" y="5464055"/>
            <a:ext cx="3789680" cy="4033520"/>
          </a:xfrm>
          <a:prstGeom prst="chord">
            <a:avLst/>
          </a:prstGeom>
          <a:solidFill>
            <a:srgbClr val="7AD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571FEA1-E4C4-B9A9-B086-5FC165A3BB61}"/>
              </a:ext>
            </a:extLst>
          </p:cNvPr>
          <p:cNvGrpSpPr/>
          <p:nvPr/>
        </p:nvGrpSpPr>
        <p:grpSpPr>
          <a:xfrm>
            <a:off x="10006113" y="6318582"/>
            <a:ext cx="2118164" cy="457900"/>
            <a:chOff x="9355873" y="6115382"/>
            <a:chExt cx="2118164" cy="457900"/>
          </a:xfrm>
        </p:grpSpPr>
        <p:pic>
          <p:nvPicPr>
            <p:cNvPr id="18" name="Imagem 17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D9D8BD94-DF47-BA92-59CF-BC1DD51FD2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44" t="37071" r="45547" b="30161"/>
            <a:stretch/>
          </p:blipFill>
          <p:spPr>
            <a:xfrm>
              <a:off x="9355873" y="6195885"/>
              <a:ext cx="1044500" cy="367592"/>
            </a:xfrm>
            <a:prstGeom prst="rect">
              <a:avLst/>
            </a:prstGeom>
          </p:spPr>
        </p:pic>
        <p:pic>
          <p:nvPicPr>
            <p:cNvPr id="19" name="Imagem 18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736D154B-94EE-1355-FEFD-D1A903C7EF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42" t="31209" r="6660" b="30827"/>
            <a:stretch/>
          </p:blipFill>
          <p:spPr>
            <a:xfrm>
              <a:off x="10508733" y="6115382"/>
              <a:ext cx="965304" cy="425870"/>
            </a:xfrm>
            <a:prstGeom prst="rect">
              <a:avLst/>
            </a:prstGeom>
          </p:spPr>
        </p:pic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6680845D-BD20-FB8F-EA17-9D687088135A}"/>
                </a:ext>
              </a:extLst>
            </p:cNvPr>
            <p:cNvSpPr txBox="1"/>
            <p:nvPr/>
          </p:nvSpPr>
          <p:spPr>
            <a:xfrm>
              <a:off x="10328275" y="620395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+</a:t>
              </a: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E6AEB295-1C10-E522-2227-0070AFE4EBF3}"/>
              </a:ext>
            </a:extLst>
          </p:cNvPr>
          <p:cNvGrpSpPr/>
          <p:nvPr/>
        </p:nvGrpSpPr>
        <p:grpSpPr>
          <a:xfrm>
            <a:off x="306766" y="342900"/>
            <a:ext cx="4495800" cy="1178335"/>
            <a:chOff x="0" y="0"/>
            <a:chExt cx="4495800" cy="1178335"/>
          </a:xfrm>
        </p:grpSpPr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8D3382EE-BADF-080C-209A-EE7749A5F44F}"/>
                </a:ext>
              </a:extLst>
            </p:cNvPr>
            <p:cNvSpPr/>
            <p:nvPr/>
          </p:nvSpPr>
          <p:spPr>
            <a:xfrm>
              <a:off x="152400" y="0"/>
              <a:ext cx="4343400" cy="1178335"/>
            </a:xfrm>
            <a:prstGeom prst="rect">
              <a:avLst/>
            </a:prstGeom>
            <a:solidFill>
              <a:srgbClr val="7AD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D88C341A-9D1F-2C3C-8600-F3DCE0C667E4}"/>
                </a:ext>
              </a:extLst>
            </p:cNvPr>
            <p:cNvSpPr/>
            <p:nvPr/>
          </p:nvSpPr>
          <p:spPr>
            <a:xfrm>
              <a:off x="0" y="0"/>
              <a:ext cx="4343400" cy="965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4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PERSONAS</a:t>
              </a:r>
            </a:p>
          </p:txBody>
        </p: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97D50837-6CA6-F7B4-F968-5A4258A9DF71}"/>
              </a:ext>
            </a:extLst>
          </p:cNvPr>
          <p:cNvGrpSpPr/>
          <p:nvPr/>
        </p:nvGrpSpPr>
        <p:grpSpPr>
          <a:xfrm>
            <a:off x="8841483" y="1716022"/>
            <a:ext cx="2678414" cy="3425955"/>
            <a:chOff x="9055100" y="1860334"/>
            <a:chExt cx="2678414" cy="3425955"/>
          </a:xfrm>
        </p:grpSpPr>
        <p:pic>
          <p:nvPicPr>
            <p:cNvPr id="3" name="Imagem 2" descr="Uma imagem contendo Interface gráfica do usuário&#10;&#10;Descrição gerada automaticamente">
              <a:extLst>
                <a:ext uri="{FF2B5EF4-FFF2-40B4-BE49-F238E27FC236}">
                  <a16:creationId xmlns:a16="http://schemas.microsoft.com/office/drawing/2014/main" id="{933A25DD-1AE1-BA92-2AC0-C02D871EE0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353" t="8704" r="27944" b="21667"/>
            <a:stretch/>
          </p:blipFill>
          <p:spPr>
            <a:xfrm>
              <a:off x="9055100" y="1860334"/>
              <a:ext cx="2678414" cy="3137332"/>
            </a:xfrm>
            <a:prstGeom prst="rect">
              <a:avLst/>
            </a:prstGeom>
          </p:spPr>
        </p:pic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7E3D458F-8B76-C462-2ED0-6B8918EFD031}"/>
                </a:ext>
              </a:extLst>
            </p:cNvPr>
            <p:cNvSpPr txBox="1"/>
            <p:nvPr/>
          </p:nvSpPr>
          <p:spPr>
            <a:xfrm>
              <a:off x="9361131" y="4886179"/>
              <a:ext cx="20663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/>
                <a:t>Edvaldo Silva</a:t>
              </a:r>
            </a:p>
          </p:txBody>
        </p:sp>
      </p:grp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F81D95A-7DA3-580C-69AB-9ADF4E0D0F69}"/>
              </a:ext>
            </a:extLst>
          </p:cNvPr>
          <p:cNvSpPr txBox="1"/>
          <p:nvPr/>
        </p:nvSpPr>
        <p:spPr>
          <a:xfrm>
            <a:off x="823887" y="2194497"/>
            <a:ext cx="8447113" cy="3062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500" b="0" i="0" u="none" strike="noStrike" dirty="0">
                <a:solidFill>
                  <a:srgbClr val="000000"/>
                </a:solidFill>
                <a:effectLst/>
              </a:rPr>
              <a:t> Ausência de informações sobre as atividades dos colaboradores;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500" b="0" i="0" u="none" strike="noStrike" dirty="0">
                <a:solidFill>
                  <a:srgbClr val="000000"/>
                </a:solidFill>
                <a:effectLst/>
              </a:rPr>
              <a:t> Ausência de dados como: fila de carros, tempo de estimativa de entrega, condutor e indicadores de produtividade.</a:t>
            </a:r>
            <a:endParaRPr lang="pt-BR" sz="2500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F102CAD-F662-0AA2-5C26-5E04743C1396}"/>
              </a:ext>
            </a:extLst>
          </p:cNvPr>
          <p:cNvSpPr txBox="1"/>
          <p:nvPr/>
        </p:nvSpPr>
        <p:spPr>
          <a:xfrm>
            <a:off x="363803" y="1308100"/>
            <a:ext cx="1160198" cy="88639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3000" b="1" i="0" u="none" strike="noStrike" dirty="0">
                <a:solidFill>
                  <a:srgbClr val="000000"/>
                </a:solidFill>
                <a:effectLst/>
                <a:latin typeface="YAD7QhG2T6o 0"/>
              </a:rPr>
              <a:t>Dores</a:t>
            </a:r>
            <a:endParaRPr lang="pt-BR" sz="3000" dirty="0">
              <a:solidFill>
                <a:srgbClr val="000000"/>
              </a:solidFill>
              <a:effectLst/>
              <a:latin typeface="YAD7QhG2T6o 0"/>
            </a:endParaRPr>
          </a:p>
        </p:txBody>
      </p:sp>
    </p:spTree>
    <p:extLst>
      <p:ext uri="{BB962C8B-B14F-4D97-AF65-F5344CB8AC3E}">
        <p14:creationId xmlns:p14="http://schemas.microsoft.com/office/powerpoint/2010/main" val="2230944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36A70D3-1C4A-568B-BE6B-336AD2D79AE8}"/>
              </a:ext>
            </a:extLst>
          </p:cNvPr>
          <p:cNvSpPr txBox="1"/>
          <p:nvPr/>
        </p:nvSpPr>
        <p:spPr>
          <a:xfrm>
            <a:off x="2423885" y="1845611"/>
            <a:ext cx="7344229" cy="175233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Hardware e Software de precisão que calcula a estimativa de tempo de entrega entre o ativo e seu dono.</a:t>
            </a:r>
          </a:p>
        </p:txBody>
      </p:sp>
      <p:sp>
        <p:nvSpPr>
          <p:cNvPr id="8" name="Corda 7">
            <a:extLst>
              <a:ext uri="{FF2B5EF4-FFF2-40B4-BE49-F238E27FC236}">
                <a16:creationId xmlns:a16="http://schemas.microsoft.com/office/drawing/2014/main" id="{70B5B319-73C6-37D7-9C07-775FD0CC467E}"/>
              </a:ext>
            </a:extLst>
          </p:cNvPr>
          <p:cNvSpPr/>
          <p:nvPr/>
        </p:nvSpPr>
        <p:spPr>
          <a:xfrm rot="9778554">
            <a:off x="-1259840" y="5464055"/>
            <a:ext cx="3789680" cy="4033520"/>
          </a:xfrm>
          <a:prstGeom prst="chord">
            <a:avLst/>
          </a:prstGeom>
          <a:solidFill>
            <a:srgbClr val="7AD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571FEA1-E4C4-B9A9-B086-5FC165A3BB61}"/>
              </a:ext>
            </a:extLst>
          </p:cNvPr>
          <p:cNvGrpSpPr/>
          <p:nvPr/>
        </p:nvGrpSpPr>
        <p:grpSpPr>
          <a:xfrm>
            <a:off x="10006113" y="6318582"/>
            <a:ext cx="2118164" cy="457900"/>
            <a:chOff x="9355873" y="6115382"/>
            <a:chExt cx="2118164" cy="457900"/>
          </a:xfrm>
        </p:grpSpPr>
        <p:pic>
          <p:nvPicPr>
            <p:cNvPr id="18" name="Imagem 17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D9D8BD94-DF47-BA92-59CF-BC1DD51FD2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44" t="37071" r="45547" b="30161"/>
            <a:stretch/>
          </p:blipFill>
          <p:spPr>
            <a:xfrm>
              <a:off x="9355873" y="6195885"/>
              <a:ext cx="1044500" cy="367592"/>
            </a:xfrm>
            <a:prstGeom prst="rect">
              <a:avLst/>
            </a:prstGeom>
          </p:spPr>
        </p:pic>
        <p:pic>
          <p:nvPicPr>
            <p:cNvPr id="19" name="Imagem 18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736D154B-94EE-1355-FEFD-D1A903C7EF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42" t="31209" r="6660" b="30827"/>
            <a:stretch/>
          </p:blipFill>
          <p:spPr>
            <a:xfrm>
              <a:off x="10508733" y="6115382"/>
              <a:ext cx="965304" cy="425870"/>
            </a:xfrm>
            <a:prstGeom prst="rect">
              <a:avLst/>
            </a:prstGeom>
          </p:spPr>
        </p:pic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6680845D-BD20-FB8F-EA17-9D687088135A}"/>
                </a:ext>
              </a:extLst>
            </p:cNvPr>
            <p:cNvSpPr txBox="1"/>
            <p:nvPr/>
          </p:nvSpPr>
          <p:spPr>
            <a:xfrm>
              <a:off x="10328275" y="620395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+</a:t>
              </a: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E6AEB295-1C10-E522-2227-0070AFE4EBF3}"/>
              </a:ext>
            </a:extLst>
          </p:cNvPr>
          <p:cNvGrpSpPr/>
          <p:nvPr/>
        </p:nvGrpSpPr>
        <p:grpSpPr>
          <a:xfrm>
            <a:off x="306766" y="342900"/>
            <a:ext cx="4495800" cy="1178335"/>
            <a:chOff x="0" y="0"/>
            <a:chExt cx="4495800" cy="1178335"/>
          </a:xfrm>
        </p:grpSpPr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8D3382EE-BADF-080C-209A-EE7749A5F44F}"/>
                </a:ext>
              </a:extLst>
            </p:cNvPr>
            <p:cNvSpPr/>
            <p:nvPr/>
          </p:nvSpPr>
          <p:spPr>
            <a:xfrm>
              <a:off x="152400" y="0"/>
              <a:ext cx="4343400" cy="1178335"/>
            </a:xfrm>
            <a:prstGeom prst="rect">
              <a:avLst/>
            </a:prstGeom>
            <a:solidFill>
              <a:srgbClr val="7AD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D88C341A-9D1F-2C3C-8600-F3DCE0C667E4}"/>
                </a:ext>
              </a:extLst>
            </p:cNvPr>
            <p:cNvSpPr/>
            <p:nvPr/>
          </p:nvSpPr>
          <p:spPr>
            <a:xfrm>
              <a:off x="0" y="0"/>
              <a:ext cx="4343400" cy="965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4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SOLUÇÃO</a:t>
              </a: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65D2C959-464D-16B4-74CF-78A301BA2552}"/>
              </a:ext>
            </a:extLst>
          </p:cNvPr>
          <p:cNvGrpSpPr/>
          <p:nvPr/>
        </p:nvGrpSpPr>
        <p:grpSpPr>
          <a:xfrm>
            <a:off x="852867" y="3923158"/>
            <a:ext cx="2184400" cy="749300"/>
            <a:chOff x="1206500" y="3810000"/>
            <a:chExt cx="2184400" cy="749300"/>
          </a:xfrm>
        </p:grpSpPr>
        <p:sp>
          <p:nvSpPr>
            <p:cNvPr id="11" name="Seta: Pentágono 10">
              <a:extLst>
                <a:ext uri="{FF2B5EF4-FFF2-40B4-BE49-F238E27FC236}">
                  <a16:creationId xmlns:a16="http://schemas.microsoft.com/office/drawing/2014/main" id="{92591601-B66F-1553-BCEC-CD393FD9435B}"/>
                </a:ext>
              </a:extLst>
            </p:cNvPr>
            <p:cNvSpPr/>
            <p:nvPr/>
          </p:nvSpPr>
          <p:spPr>
            <a:xfrm>
              <a:off x="1206500" y="3810000"/>
              <a:ext cx="2184400" cy="749300"/>
            </a:xfrm>
            <a:prstGeom prst="homePlate">
              <a:avLst>
                <a:gd name="adj" fmla="val 53390"/>
              </a:avLst>
            </a:prstGeom>
            <a:noFill/>
            <a:ln>
              <a:solidFill>
                <a:srgbClr val="7AD94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1D18857-6AA3-3A4A-BF04-C35815449438}"/>
                </a:ext>
              </a:extLst>
            </p:cNvPr>
            <p:cNvSpPr txBox="1"/>
            <p:nvPr/>
          </p:nvSpPr>
          <p:spPr>
            <a:xfrm>
              <a:off x="1280283" y="3907651"/>
              <a:ext cx="175698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500" dirty="0">
                  <a:latin typeface="Arial" panose="020B0604020202020204" pitchFamily="34" charset="0"/>
                  <a:cs typeface="Arial" panose="020B0604020202020204" pitchFamily="34" charset="0"/>
                </a:rPr>
                <a:t>Dashboard de produtividade</a:t>
              </a:r>
            </a:p>
          </p:txBody>
        </p:sp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E397B306-D7AD-B3F3-00E8-397D97C5491B}"/>
              </a:ext>
            </a:extLst>
          </p:cNvPr>
          <p:cNvGrpSpPr/>
          <p:nvPr/>
        </p:nvGrpSpPr>
        <p:grpSpPr>
          <a:xfrm>
            <a:off x="3557966" y="4223656"/>
            <a:ext cx="2184400" cy="749300"/>
            <a:chOff x="3708400" y="4184650"/>
            <a:chExt cx="2184400" cy="749300"/>
          </a:xfrm>
        </p:grpSpPr>
        <p:sp>
          <p:nvSpPr>
            <p:cNvPr id="12" name="Seta: Pentágono 11">
              <a:extLst>
                <a:ext uri="{FF2B5EF4-FFF2-40B4-BE49-F238E27FC236}">
                  <a16:creationId xmlns:a16="http://schemas.microsoft.com/office/drawing/2014/main" id="{BA2E5450-E8DE-16E0-C196-2AA879CF2284}"/>
                </a:ext>
              </a:extLst>
            </p:cNvPr>
            <p:cNvSpPr/>
            <p:nvPr/>
          </p:nvSpPr>
          <p:spPr>
            <a:xfrm>
              <a:off x="3708400" y="4184650"/>
              <a:ext cx="2184400" cy="749300"/>
            </a:xfrm>
            <a:prstGeom prst="homePlate">
              <a:avLst/>
            </a:prstGeom>
            <a:noFill/>
            <a:ln>
              <a:solidFill>
                <a:srgbClr val="7AD94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2A877393-96E9-18F0-97FC-E5A840F526D6}"/>
                </a:ext>
              </a:extLst>
            </p:cNvPr>
            <p:cNvSpPr txBox="1"/>
            <p:nvPr/>
          </p:nvSpPr>
          <p:spPr>
            <a:xfrm>
              <a:off x="3731317" y="4282301"/>
              <a:ext cx="185004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500" dirty="0">
                  <a:latin typeface="Arial" panose="020B0604020202020204" pitchFamily="34" charset="0"/>
                  <a:cs typeface="Arial" panose="020B0604020202020204" pitchFamily="34" charset="0"/>
                </a:rPr>
                <a:t>Assertividade no tempo de espera</a:t>
              </a:r>
            </a:p>
          </p:txBody>
        </p:sp>
      </p:grp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F509EA89-FD1C-9BAF-D898-9CD5A67956C7}"/>
              </a:ext>
            </a:extLst>
          </p:cNvPr>
          <p:cNvGrpSpPr/>
          <p:nvPr/>
        </p:nvGrpSpPr>
        <p:grpSpPr>
          <a:xfrm>
            <a:off x="6263065" y="4598306"/>
            <a:ext cx="2184400" cy="749300"/>
            <a:chOff x="6299202" y="4559300"/>
            <a:chExt cx="2184400" cy="749300"/>
          </a:xfrm>
        </p:grpSpPr>
        <p:sp>
          <p:nvSpPr>
            <p:cNvPr id="13" name="Seta: Pentágono 12">
              <a:extLst>
                <a:ext uri="{FF2B5EF4-FFF2-40B4-BE49-F238E27FC236}">
                  <a16:creationId xmlns:a16="http://schemas.microsoft.com/office/drawing/2014/main" id="{F71DC857-7B9D-7F37-4F48-B6FE76EB0608}"/>
                </a:ext>
              </a:extLst>
            </p:cNvPr>
            <p:cNvSpPr/>
            <p:nvPr/>
          </p:nvSpPr>
          <p:spPr>
            <a:xfrm>
              <a:off x="6299202" y="4559300"/>
              <a:ext cx="2184400" cy="749300"/>
            </a:xfrm>
            <a:prstGeom prst="homePlate">
              <a:avLst/>
            </a:prstGeom>
            <a:noFill/>
            <a:ln>
              <a:solidFill>
                <a:srgbClr val="7AD94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8A021E57-D3EE-1FBE-DBE3-2478EA85CDEE}"/>
                </a:ext>
              </a:extLst>
            </p:cNvPr>
            <p:cNvSpPr txBox="1"/>
            <p:nvPr/>
          </p:nvSpPr>
          <p:spPr>
            <a:xfrm>
              <a:off x="6299202" y="4656951"/>
              <a:ext cx="20320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500" dirty="0">
                  <a:latin typeface="Arial" panose="020B0604020202020204" pitchFamily="34" charset="0"/>
                  <a:cs typeface="Arial" panose="020B0604020202020204" pitchFamily="34" charset="0"/>
                </a:rPr>
                <a:t>Melhor controle entre veículo e manobrista</a:t>
              </a:r>
            </a:p>
          </p:txBody>
        </p:sp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9FFDB83B-CA13-CF8C-7276-0ED72478A541}"/>
              </a:ext>
            </a:extLst>
          </p:cNvPr>
          <p:cNvGrpSpPr/>
          <p:nvPr/>
        </p:nvGrpSpPr>
        <p:grpSpPr>
          <a:xfrm>
            <a:off x="8968164" y="4972956"/>
            <a:ext cx="2184400" cy="749300"/>
            <a:chOff x="8866213" y="4933950"/>
            <a:chExt cx="2184400" cy="749300"/>
          </a:xfrm>
        </p:grpSpPr>
        <p:sp>
          <p:nvSpPr>
            <p:cNvPr id="14" name="Seta: Pentágono 13">
              <a:extLst>
                <a:ext uri="{FF2B5EF4-FFF2-40B4-BE49-F238E27FC236}">
                  <a16:creationId xmlns:a16="http://schemas.microsoft.com/office/drawing/2014/main" id="{8EA6B600-0120-D6D4-B7AB-5030148BA630}"/>
                </a:ext>
              </a:extLst>
            </p:cNvPr>
            <p:cNvSpPr/>
            <p:nvPr/>
          </p:nvSpPr>
          <p:spPr>
            <a:xfrm>
              <a:off x="8866213" y="4933950"/>
              <a:ext cx="2184400" cy="749300"/>
            </a:xfrm>
            <a:prstGeom prst="homePlate">
              <a:avLst/>
            </a:prstGeom>
            <a:noFill/>
            <a:ln>
              <a:solidFill>
                <a:srgbClr val="7AD94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E961B0CC-7AD4-D163-008B-3E6AE68D6BD6}"/>
                </a:ext>
              </a:extLst>
            </p:cNvPr>
            <p:cNvSpPr txBox="1"/>
            <p:nvPr/>
          </p:nvSpPr>
          <p:spPr>
            <a:xfrm>
              <a:off x="8866213" y="5031601"/>
              <a:ext cx="200498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500" dirty="0">
                  <a:latin typeface="Arial" panose="020B0604020202020204" pitchFamily="34" charset="0"/>
                  <a:cs typeface="Arial" panose="020B0604020202020204" pitchFamily="34" charset="0"/>
                </a:rPr>
                <a:t>Maior confiabilidade dos clientes</a:t>
              </a:r>
            </a:p>
          </p:txBody>
        </p:sp>
      </p:grp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7142BB11-D064-12B6-B799-403914426E9C}"/>
              </a:ext>
            </a:extLst>
          </p:cNvPr>
          <p:cNvSpPr txBox="1"/>
          <p:nvPr/>
        </p:nvSpPr>
        <p:spPr>
          <a:xfrm>
            <a:off x="2423886" y="1885044"/>
            <a:ext cx="7239302" cy="201593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pt-BR" sz="25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25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Ganhos</a:t>
            </a:r>
          </a:p>
          <a:p>
            <a:pPr algn="ctr"/>
            <a:endParaRPr lang="pt-BR" sz="25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25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093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rda 7">
            <a:extLst>
              <a:ext uri="{FF2B5EF4-FFF2-40B4-BE49-F238E27FC236}">
                <a16:creationId xmlns:a16="http://schemas.microsoft.com/office/drawing/2014/main" id="{70B5B319-73C6-37D7-9C07-775FD0CC467E}"/>
              </a:ext>
            </a:extLst>
          </p:cNvPr>
          <p:cNvSpPr/>
          <p:nvPr/>
        </p:nvSpPr>
        <p:spPr>
          <a:xfrm rot="9778554">
            <a:off x="-1259840" y="5464055"/>
            <a:ext cx="3789680" cy="4033520"/>
          </a:xfrm>
          <a:prstGeom prst="chord">
            <a:avLst/>
          </a:prstGeom>
          <a:solidFill>
            <a:srgbClr val="7AD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571FEA1-E4C4-B9A9-B086-5FC165A3BB61}"/>
              </a:ext>
            </a:extLst>
          </p:cNvPr>
          <p:cNvGrpSpPr/>
          <p:nvPr/>
        </p:nvGrpSpPr>
        <p:grpSpPr>
          <a:xfrm>
            <a:off x="10006113" y="6318582"/>
            <a:ext cx="2118164" cy="457900"/>
            <a:chOff x="9355873" y="6115382"/>
            <a:chExt cx="2118164" cy="457900"/>
          </a:xfrm>
        </p:grpSpPr>
        <p:pic>
          <p:nvPicPr>
            <p:cNvPr id="18" name="Imagem 17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D9D8BD94-DF47-BA92-59CF-BC1DD51FD2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44" t="37071" r="45547" b="30161"/>
            <a:stretch/>
          </p:blipFill>
          <p:spPr>
            <a:xfrm>
              <a:off x="9355873" y="6195885"/>
              <a:ext cx="1044500" cy="367592"/>
            </a:xfrm>
            <a:prstGeom prst="rect">
              <a:avLst/>
            </a:prstGeom>
          </p:spPr>
        </p:pic>
        <p:pic>
          <p:nvPicPr>
            <p:cNvPr id="19" name="Imagem 18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736D154B-94EE-1355-FEFD-D1A903C7EF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42" t="31209" r="6660" b="30827"/>
            <a:stretch/>
          </p:blipFill>
          <p:spPr>
            <a:xfrm>
              <a:off x="10508733" y="6115382"/>
              <a:ext cx="965304" cy="425870"/>
            </a:xfrm>
            <a:prstGeom prst="rect">
              <a:avLst/>
            </a:prstGeom>
          </p:spPr>
        </p:pic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6680845D-BD20-FB8F-EA17-9D687088135A}"/>
                </a:ext>
              </a:extLst>
            </p:cNvPr>
            <p:cNvSpPr txBox="1"/>
            <p:nvPr/>
          </p:nvSpPr>
          <p:spPr>
            <a:xfrm>
              <a:off x="10328275" y="620395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+</a:t>
              </a: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E6AEB295-1C10-E522-2227-0070AFE4EBF3}"/>
              </a:ext>
            </a:extLst>
          </p:cNvPr>
          <p:cNvGrpSpPr/>
          <p:nvPr/>
        </p:nvGrpSpPr>
        <p:grpSpPr>
          <a:xfrm>
            <a:off x="306766" y="342900"/>
            <a:ext cx="4495800" cy="1178335"/>
            <a:chOff x="0" y="0"/>
            <a:chExt cx="4495800" cy="1178335"/>
          </a:xfrm>
        </p:grpSpPr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8D3382EE-BADF-080C-209A-EE7749A5F44F}"/>
                </a:ext>
              </a:extLst>
            </p:cNvPr>
            <p:cNvSpPr/>
            <p:nvPr/>
          </p:nvSpPr>
          <p:spPr>
            <a:xfrm>
              <a:off x="152400" y="0"/>
              <a:ext cx="4343400" cy="1178335"/>
            </a:xfrm>
            <a:prstGeom prst="rect">
              <a:avLst/>
            </a:prstGeom>
            <a:solidFill>
              <a:srgbClr val="7AD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D88C341A-9D1F-2C3C-8600-F3DCE0C667E4}"/>
                </a:ext>
              </a:extLst>
            </p:cNvPr>
            <p:cNvSpPr/>
            <p:nvPr/>
          </p:nvSpPr>
          <p:spPr>
            <a:xfrm>
              <a:off x="0" y="0"/>
              <a:ext cx="4343400" cy="965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4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PRODUTO</a:t>
              </a:r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AB8475FF-8FD7-2D0B-6EAF-34ECF3A782A0}"/>
              </a:ext>
            </a:extLst>
          </p:cNvPr>
          <p:cNvSpPr txBox="1"/>
          <p:nvPr/>
        </p:nvSpPr>
        <p:spPr>
          <a:xfrm>
            <a:off x="1161294" y="2073728"/>
            <a:ext cx="21771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b="1" dirty="0" err="1">
                <a:latin typeface="Arial" panose="020B0604020202020204" pitchFamily="34" charset="0"/>
                <a:cs typeface="Arial" panose="020B0604020202020204" pitchFamily="34" charset="0"/>
              </a:rPr>
              <a:t>EstarAgil</a:t>
            </a:r>
            <a:endParaRPr lang="pt-BR" sz="2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001BB8A-0A49-02E0-F7E5-DE6117EC5F35}"/>
              </a:ext>
            </a:extLst>
          </p:cNvPr>
          <p:cNvSpPr txBox="1"/>
          <p:nvPr/>
        </p:nvSpPr>
        <p:spPr>
          <a:xfrm>
            <a:off x="1121228" y="2729466"/>
            <a:ext cx="8439332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2000" dirty="0"/>
              <a:t>Um hardware integrado a software que permite administrar os colaboradores e monitorar os ativos dos clientes nos estacionamentos da </a:t>
            </a:r>
            <a:r>
              <a:rPr lang="pt-BR" sz="2000" dirty="0" err="1"/>
              <a:t>Estapar</a:t>
            </a:r>
            <a:r>
              <a:rPr lang="pt-B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3609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571FEA1-E4C4-B9A9-B086-5FC165A3BB61}"/>
              </a:ext>
            </a:extLst>
          </p:cNvPr>
          <p:cNvGrpSpPr/>
          <p:nvPr/>
        </p:nvGrpSpPr>
        <p:grpSpPr>
          <a:xfrm>
            <a:off x="10006113" y="6318582"/>
            <a:ext cx="2118164" cy="457900"/>
            <a:chOff x="9355873" y="6115382"/>
            <a:chExt cx="2118164" cy="457900"/>
          </a:xfrm>
        </p:grpSpPr>
        <p:pic>
          <p:nvPicPr>
            <p:cNvPr id="18" name="Imagem 17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D9D8BD94-DF47-BA92-59CF-BC1DD51FD2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44" t="37071" r="45547" b="30161"/>
            <a:stretch/>
          </p:blipFill>
          <p:spPr>
            <a:xfrm>
              <a:off x="9355873" y="6195885"/>
              <a:ext cx="1044500" cy="367592"/>
            </a:xfrm>
            <a:prstGeom prst="rect">
              <a:avLst/>
            </a:prstGeom>
          </p:spPr>
        </p:pic>
        <p:pic>
          <p:nvPicPr>
            <p:cNvPr id="19" name="Imagem 18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736D154B-94EE-1355-FEFD-D1A903C7EF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42" t="31209" r="6660" b="30827"/>
            <a:stretch/>
          </p:blipFill>
          <p:spPr>
            <a:xfrm>
              <a:off x="10508733" y="6115382"/>
              <a:ext cx="965304" cy="425870"/>
            </a:xfrm>
            <a:prstGeom prst="rect">
              <a:avLst/>
            </a:prstGeom>
          </p:spPr>
        </p:pic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6680845D-BD20-FB8F-EA17-9D687088135A}"/>
                </a:ext>
              </a:extLst>
            </p:cNvPr>
            <p:cNvSpPr txBox="1"/>
            <p:nvPr/>
          </p:nvSpPr>
          <p:spPr>
            <a:xfrm>
              <a:off x="10328275" y="620395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+</a:t>
              </a: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E6AEB295-1C10-E522-2227-0070AFE4EBF3}"/>
              </a:ext>
            </a:extLst>
          </p:cNvPr>
          <p:cNvGrpSpPr/>
          <p:nvPr/>
        </p:nvGrpSpPr>
        <p:grpSpPr>
          <a:xfrm>
            <a:off x="306766" y="342900"/>
            <a:ext cx="4495800" cy="1178335"/>
            <a:chOff x="0" y="0"/>
            <a:chExt cx="4495800" cy="1178335"/>
          </a:xfrm>
        </p:grpSpPr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8D3382EE-BADF-080C-209A-EE7749A5F44F}"/>
                </a:ext>
              </a:extLst>
            </p:cNvPr>
            <p:cNvSpPr/>
            <p:nvPr/>
          </p:nvSpPr>
          <p:spPr>
            <a:xfrm>
              <a:off x="152400" y="0"/>
              <a:ext cx="4343400" cy="1178335"/>
            </a:xfrm>
            <a:prstGeom prst="rect">
              <a:avLst/>
            </a:prstGeom>
            <a:solidFill>
              <a:srgbClr val="7AD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D88C341A-9D1F-2C3C-8600-F3DCE0C667E4}"/>
                </a:ext>
              </a:extLst>
            </p:cNvPr>
            <p:cNvSpPr/>
            <p:nvPr/>
          </p:nvSpPr>
          <p:spPr>
            <a:xfrm>
              <a:off x="0" y="0"/>
              <a:ext cx="4343400" cy="965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5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Plataforma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606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rda 7">
            <a:extLst>
              <a:ext uri="{FF2B5EF4-FFF2-40B4-BE49-F238E27FC236}">
                <a16:creationId xmlns:a16="http://schemas.microsoft.com/office/drawing/2014/main" id="{70B5B319-73C6-37D7-9C07-775FD0CC467E}"/>
              </a:ext>
            </a:extLst>
          </p:cNvPr>
          <p:cNvSpPr/>
          <p:nvPr/>
        </p:nvSpPr>
        <p:spPr>
          <a:xfrm rot="9778554">
            <a:off x="-1259840" y="5464055"/>
            <a:ext cx="3789680" cy="4033520"/>
          </a:xfrm>
          <a:prstGeom prst="chord">
            <a:avLst/>
          </a:prstGeom>
          <a:solidFill>
            <a:srgbClr val="7AD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571FEA1-E4C4-B9A9-B086-5FC165A3BB61}"/>
              </a:ext>
            </a:extLst>
          </p:cNvPr>
          <p:cNvGrpSpPr/>
          <p:nvPr/>
        </p:nvGrpSpPr>
        <p:grpSpPr>
          <a:xfrm>
            <a:off x="10006113" y="6318582"/>
            <a:ext cx="2118164" cy="457900"/>
            <a:chOff x="9355873" y="6115382"/>
            <a:chExt cx="2118164" cy="457900"/>
          </a:xfrm>
        </p:grpSpPr>
        <p:pic>
          <p:nvPicPr>
            <p:cNvPr id="18" name="Imagem 17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D9D8BD94-DF47-BA92-59CF-BC1DD51FD2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44" t="37071" r="45547" b="30161"/>
            <a:stretch/>
          </p:blipFill>
          <p:spPr>
            <a:xfrm>
              <a:off x="9355873" y="6195885"/>
              <a:ext cx="1044500" cy="367592"/>
            </a:xfrm>
            <a:prstGeom prst="rect">
              <a:avLst/>
            </a:prstGeom>
          </p:spPr>
        </p:pic>
        <p:pic>
          <p:nvPicPr>
            <p:cNvPr id="19" name="Imagem 18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736D154B-94EE-1355-FEFD-D1A903C7EF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42" t="31209" r="6660" b="30827"/>
            <a:stretch/>
          </p:blipFill>
          <p:spPr>
            <a:xfrm>
              <a:off x="10508733" y="6115382"/>
              <a:ext cx="965304" cy="425870"/>
            </a:xfrm>
            <a:prstGeom prst="rect">
              <a:avLst/>
            </a:prstGeom>
          </p:spPr>
        </p:pic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6680845D-BD20-FB8F-EA17-9D687088135A}"/>
                </a:ext>
              </a:extLst>
            </p:cNvPr>
            <p:cNvSpPr txBox="1"/>
            <p:nvPr/>
          </p:nvSpPr>
          <p:spPr>
            <a:xfrm>
              <a:off x="10328275" y="620395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+</a:t>
              </a: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E6AEB295-1C10-E522-2227-0070AFE4EBF3}"/>
              </a:ext>
            </a:extLst>
          </p:cNvPr>
          <p:cNvGrpSpPr/>
          <p:nvPr/>
        </p:nvGrpSpPr>
        <p:grpSpPr>
          <a:xfrm>
            <a:off x="306766" y="342900"/>
            <a:ext cx="4495800" cy="1178335"/>
            <a:chOff x="0" y="0"/>
            <a:chExt cx="4495800" cy="1178335"/>
          </a:xfrm>
        </p:grpSpPr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8D3382EE-BADF-080C-209A-EE7749A5F44F}"/>
                </a:ext>
              </a:extLst>
            </p:cNvPr>
            <p:cNvSpPr/>
            <p:nvPr/>
          </p:nvSpPr>
          <p:spPr>
            <a:xfrm>
              <a:off x="152400" y="0"/>
              <a:ext cx="4343400" cy="1178335"/>
            </a:xfrm>
            <a:prstGeom prst="rect">
              <a:avLst/>
            </a:prstGeom>
            <a:solidFill>
              <a:srgbClr val="7AD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D88C341A-9D1F-2C3C-8600-F3DCE0C667E4}"/>
                </a:ext>
              </a:extLst>
            </p:cNvPr>
            <p:cNvSpPr/>
            <p:nvPr/>
          </p:nvSpPr>
          <p:spPr>
            <a:xfrm>
              <a:off x="0" y="0"/>
              <a:ext cx="4343400" cy="965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5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FUNCIONAMENTO</a:t>
              </a:r>
            </a:p>
          </p:txBody>
        </p:sp>
      </p:grpSp>
      <p:pic>
        <p:nvPicPr>
          <p:cNvPr id="2" name="EstarÁgil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98181366-FB04-5B27-5ADD-AD8A060093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05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571FEA1-E4C4-B9A9-B086-5FC165A3BB61}"/>
              </a:ext>
            </a:extLst>
          </p:cNvPr>
          <p:cNvGrpSpPr/>
          <p:nvPr/>
        </p:nvGrpSpPr>
        <p:grpSpPr>
          <a:xfrm>
            <a:off x="10006113" y="6318582"/>
            <a:ext cx="2118164" cy="457900"/>
            <a:chOff x="9355873" y="6115382"/>
            <a:chExt cx="2118164" cy="457900"/>
          </a:xfrm>
        </p:grpSpPr>
        <p:pic>
          <p:nvPicPr>
            <p:cNvPr id="18" name="Imagem 17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D9D8BD94-DF47-BA92-59CF-BC1DD51FD2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44" t="37071" r="45547" b="30161"/>
            <a:stretch/>
          </p:blipFill>
          <p:spPr>
            <a:xfrm>
              <a:off x="9355873" y="6195885"/>
              <a:ext cx="1044500" cy="367592"/>
            </a:xfrm>
            <a:prstGeom prst="rect">
              <a:avLst/>
            </a:prstGeom>
          </p:spPr>
        </p:pic>
        <p:pic>
          <p:nvPicPr>
            <p:cNvPr id="19" name="Imagem 18" descr="Texto&#10;&#10;Descrição gerada automaticamente com confiança média">
              <a:extLst>
                <a:ext uri="{FF2B5EF4-FFF2-40B4-BE49-F238E27FC236}">
                  <a16:creationId xmlns:a16="http://schemas.microsoft.com/office/drawing/2014/main" id="{736D154B-94EE-1355-FEFD-D1A903C7EF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42" t="31209" r="6660" b="30827"/>
            <a:stretch/>
          </p:blipFill>
          <p:spPr>
            <a:xfrm>
              <a:off x="10508733" y="6115382"/>
              <a:ext cx="965304" cy="425870"/>
            </a:xfrm>
            <a:prstGeom prst="rect">
              <a:avLst/>
            </a:prstGeom>
          </p:spPr>
        </p:pic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6680845D-BD20-FB8F-EA17-9D687088135A}"/>
                </a:ext>
              </a:extLst>
            </p:cNvPr>
            <p:cNvSpPr txBox="1"/>
            <p:nvPr/>
          </p:nvSpPr>
          <p:spPr>
            <a:xfrm>
              <a:off x="10328275" y="620395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+</a:t>
              </a: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E6AEB295-1C10-E522-2227-0070AFE4EBF3}"/>
              </a:ext>
            </a:extLst>
          </p:cNvPr>
          <p:cNvGrpSpPr/>
          <p:nvPr/>
        </p:nvGrpSpPr>
        <p:grpSpPr>
          <a:xfrm>
            <a:off x="306766" y="342900"/>
            <a:ext cx="4495800" cy="1178335"/>
            <a:chOff x="0" y="0"/>
            <a:chExt cx="4495800" cy="1178335"/>
          </a:xfrm>
        </p:grpSpPr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8D3382EE-BADF-080C-209A-EE7749A5F44F}"/>
                </a:ext>
              </a:extLst>
            </p:cNvPr>
            <p:cNvSpPr/>
            <p:nvPr/>
          </p:nvSpPr>
          <p:spPr>
            <a:xfrm>
              <a:off x="152400" y="0"/>
              <a:ext cx="4343400" cy="1178335"/>
            </a:xfrm>
            <a:prstGeom prst="rect">
              <a:avLst/>
            </a:prstGeom>
            <a:solidFill>
              <a:srgbClr val="7AD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D88C341A-9D1F-2C3C-8600-F3DCE0C667E4}"/>
                </a:ext>
              </a:extLst>
            </p:cNvPr>
            <p:cNvSpPr/>
            <p:nvPr/>
          </p:nvSpPr>
          <p:spPr>
            <a:xfrm>
              <a:off x="0" y="0"/>
              <a:ext cx="4343400" cy="965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5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Obrigado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9222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135</Words>
  <Application>Microsoft Office PowerPoint</Application>
  <PresentationFormat>Widescreen</PresentationFormat>
  <Paragraphs>32</Paragraphs>
  <Slides>9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YAD7QhG2T6o 0</vt:lpstr>
      <vt:lpstr>Tema do Office</vt:lpstr>
      <vt:lpstr>Apresentação do PowerPoint</vt:lpstr>
      <vt:lpstr>Agenda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Dayllan Souza</dc:creator>
  <cp:lastModifiedBy>Dayllan Souza</cp:lastModifiedBy>
  <cp:revision>4</cp:revision>
  <dcterms:created xsi:type="dcterms:W3CDTF">2022-12-15T11:41:15Z</dcterms:created>
  <dcterms:modified xsi:type="dcterms:W3CDTF">2022-12-16T12:55:38Z</dcterms:modified>
</cp:coreProperties>
</file>

<file path=docProps/thumbnail.jpeg>
</file>